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8ab43e77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18ab43e77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18ab43e77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18ab43e77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8ab43e77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8ab43e77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18ab43e77b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18ab43e77b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https://memegenerator.net/instance/55690865/mr-bean-so-you-want-me-to-divide-and-conquer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8ab43e77b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18ab43e77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https://9gag.com/gag/89761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18ab43e77b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18ab43e77b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https://errantdiner.com/2013/11/17/6-cooking-show-lies/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18ab43e77b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18ab43e77b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https://www.merchantmaverick.com/the-best-buy-buttons/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18ab43e77b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18ab43e77b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https://memegenerator.net/instance/10888569/xzibit-yo-dawg-yo-dawg-i-heard-you-like-html-so-put-a-div-inside-of-a-div-in-a-div-so-you-can-write-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18ab43e77b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18ab43e77b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18ab43e77b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18ab43e77b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adbeaf8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adbeaf8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8ab43e77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8ab43e77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https://knowyourmeme.com/photos/2247683-twitter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18ab43e77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18ab43e77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https://knowyourmeme.com/photos/2247683-twitter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8ab43e77b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18ab43e77b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https://www.reddit.com/r/ProgrammerHumor/comments/bj00o4/bug_free_code/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18ab43e77b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18ab43e77b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8ab43e77b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18ab43e77b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1863d30cb0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1863d30cb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0adbeaf8d4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0adbeaf8d4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863d30cb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1863d30cb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8ab43e77b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8ab43e77b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68e9c8f3a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168e9c8f3a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adbeaf8d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adbeaf8d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68e9c8f3a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68e9c8f3a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16a31820d7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16a31820d7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68e9c8f3a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168e9c8f3a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68e9c8f3a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168e9c8f3a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68e9c8f3a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168e9c8f3a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168e9c8f3a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168e9c8f3a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168e9c8f3a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168e9c8f3a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168e9c8f3a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168e9c8f3a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68e9c8f3a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168e9c8f3a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68e9c8f3a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168e9c8f3a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8ab43e77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8ab43e77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168e9c8f3a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168e9c8f3a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18ab43e77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18ab43e77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https://www.reddit.com/r/ProgrammerHumor/comments/berbe9/true_story/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8ab43e77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8ab43e77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8ab43e77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8ab43e77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18ab43e77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18ab43e77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8ab43e77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8ab43e77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https://makeameme.org/meme/yes-discipline-is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Relationship Id="rId4" Type="http://schemas.openxmlformats.org/officeDocument/2006/relationships/hyperlink" Target="https://www.wikihow.com/Inspect-Element-on-Chrome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behance.net/gallery/134175911/Vogue-UK-redesign-website" TargetMode="External"/><Relationship Id="rId4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behance.net/gallery/137352233/Air-France-Redesign-concept-of-a-corporate-web-site" TargetMode="External"/><Relationship Id="rId4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docs.google.com/forms/d/1YguZCG6jRvAFXmho6V6GBjRs_xLh19Jk5pWmrwCuJ6U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behance.net/gallery/134175911/Vogue-UK-redesign-website" TargetMode="External"/><Relationship Id="rId4" Type="http://schemas.openxmlformats.org/officeDocument/2006/relationships/image" Target="../media/image2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getbootstrap.com/" TargetMode="External"/><Relationship Id="rId4" Type="http://schemas.openxmlformats.org/officeDocument/2006/relationships/hyperlink" Target="https://tailwindcss.com/" TargetMode="External"/><Relationship Id="rId5" Type="http://schemas.openxmlformats.org/officeDocument/2006/relationships/hyperlink" Target="https://getbootstrap.com/" TargetMode="External"/><Relationship Id="rId6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7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medium.datadriveninvestor.com/31-programming-memes-that-are-so-relatable-and-you-will-rofl-9bf7aa0678d3" TargetMode="External"/><Relationship Id="rId4" Type="http://schemas.openxmlformats.org/officeDocument/2006/relationships/image" Target="../media/image1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sass-lang.com/guide" TargetMode="External"/><Relationship Id="rId4" Type="http://schemas.openxmlformats.org/officeDocument/2006/relationships/hyperlink" Target="https://www.sassmeister.com/" TargetMode="External"/><Relationship Id="rId5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6.png"/><Relationship Id="rId4" Type="http://schemas.openxmlformats.org/officeDocument/2006/relationships/hyperlink" Target="https://devrant.com/rants/171327/on-friday-i-deployed-to-a-life-site-without-going-through-code-review-or-any-tes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433700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/>
              <a:t>Front-end</a:t>
            </a:r>
            <a:r>
              <a:rPr lang="en" sz="5200"/>
              <a:t> kursas</a:t>
            </a:r>
            <a:endParaRPr sz="5200">
              <a:solidFill>
                <a:srgbClr val="000000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529325"/>
            <a:ext cx="8520600" cy="13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Baltic Institute of Technology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/>
              <a:t>36</a:t>
            </a:r>
            <a:r>
              <a:rPr lang="en" sz="2400">
                <a:solidFill>
                  <a:srgbClr val="000000"/>
                </a:solidFill>
              </a:rPr>
              <a:t>gr. 2</a:t>
            </a:r>
            <a:r>
              <a:rPr lang="en" sz="2400"/>
              <a:t>2</a:t>
            </a:r>
            <a:r>
              <a:rPr lang="en" sz="2400">
                <a:solidFill>
                  <a:srgbClr val="000000"/>
                </a:solidFill>
              </a:rPr>
              <a:t>.0</a:t>
            </a:r>
            <a:r>
              <a:rPr lang="en" sz="2400"/>
              <a:t>1</a:t>
            </a:r>
            <a:r>
              <a:rPr lang="en" sz="2400">
                <a:solidFill>
                  <a:srgbClr val="000000"/>
                </a:solidFill>
              </a:rPr>
              <a:t>.</a:t>
            </a:r>
            <a:r>
              <a:rPr lang="en" sz="2400"/>
              <a:t>24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002150" y="4104975"/>
            <a:ext cx="113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2022-03-08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5"/>
            </a:pPr>
            <a:r>
              <a:rPr b="1" lang="en"/>
              <a:t>Prieš pradėdami </a:t>
            </a:r>
            <a:r>
              <a:rPr lang="en"/>
              <a:t>rašyti kodą - </a:t>
            </a:r>
            <a:r>
              <a:rPr b="1" lang="en"/>
              <a:t>įvertinkite užduotį</a:t>
            </a:r>
            <a:r>
              <a:rPr lang="en"/>
              <a:t>, </a:t>
            </a:r>
            <a:r>
              <a:rPr b="1" lang="en"/>
              <a:t>suplanuokite</a:t>
            </a:r>
            <a:r>
              <a:rPr lang="en"/>
              <a:t> ją ant popieriaus - </a:t>
            </a:r>
            <a:r>
              <a:rPr b="1" lang="en"/>
              <a:t>išspręskite grafiškai ir logiškai</a:t>
            </a:r>
            <a:r>
              <a:rPr lang="en"/>
              <a:t>: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Kaip pateiktas dizainas turi būti skaidomas elementais?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Koks elementas turi būti kokio kito elemento dalis?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Kaip šie elementai kis mažėjant ekranui?</a:t>
            </a:r>
            <a:endParaRPr/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Kaip keisis jų pozicija? Aukštis ir / ar plotis?</a:t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7600" y="3316401"/>
            <a:ext cx="1727299" cy="1727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Jeigu </a:t>
            </a:r>
            <a:r>
              <a:rPr b="1" lang="en"/>
              <a:t>įsivertinate / suplanuojate </a:t>
            </a:r>
            <a:r>
              <a:rPr lang="en"/>
              <a:t>užduotį logiškai, </a:t>
            </a:r>
            <a:r>
              <a:rPr b="1" lang="en"/>
              <a:t>pasibandote </a:t>
            </a:r>
            <a:r>
              <a:rPr lang="en"/>
              <a:t>grafinį sprendimą dar </a:t>
            </a:r>
            <a:r>
              <a:rPr b="1" lang="en"/>
              <a:t>prieš rašydami kodą</a:t>
            </a:r>
            <a:r>
              <a:rPr lang="en"/>
              <a:t>, jau turite </a:t>
            </a:r>
            <a:r>
              <a:rPr b="1" lang="en"/>
              <a:t>tvirtą pagrindą nuo kurio galima atsispirti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Jeigu užduotis iki galo aiški, </a:t>
            </a:r>
            <a:r>
              <a:rPr b="1" lang="en"/>
              <a:t>kitas žingsnis ją išspręsti kode</a:t>
            </a:r>
            <a:r>
              <a:rPr lang="en"/>
              <a:t>. Tokiu atveju atskirsite į atskiras dalis </a:t>
            </a:r>
            <a:r>
              <a:rPr b="1" lang="en"/>
              <a:t>užduoties problematiką</a:t>
            </a:r>
            <a:r>
              <a:rPr lang="en"/>
              <a:t> ir programavimo / </a:t>
            </a:r>
            <a:r>
              <a:rPr b="1" lang="en"/>
              <a:t>implementacijos problemas</a:t>
            </a:r>
            <a:r>
              <a:rPr lang="en"/>
              <a:t> (tai </a:t>
            </a:r>
            <a:r>
              <a:rPr b="1" lang="en"/>
              <a:t>ką sukodinti</a:t>
            </a:r>
            <a:r>
              <a:rPr lang="en"/>
              <a:t> nuo to, </a:t>
            </a:r>
            <a:r>
              <a:rPr b="1" lang="en"/>
              <a:t>kaip sukodinti</a:t>
            </a:r>
            <a:r>
              <a:rPr lang="en"/>
              <a:t> to ko reikalauja).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Būdų kaip suprogramuoti sprendimą gali būti daug daugiau nei skirtingų užduoties interpretacijų. Aiškiai suprasdami užduotį ir turėdami vieną jos galutinę viziją laisviau galite rinktis įrankius jai įgyvendinti.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Dažniausiai Jūsų tikslas yra vieną</a:t>
            </a:r>
            <a:r>
              <a:rPr b="1" lang="en"/>
              <a:t> konkrečia užduotį </a:t>
            </a:r>
            <a:r>
              <a:rPr lang="en"/>
              <a:t>įgyvendinti </a:t>
            </a:r>
            <a:r>
              <a:rPr b="1" lang="en"/>
              <a:t>vienu iš daugelio sprendimo būdų</a:t>
            </a:r>
            <a:r>
              <a:rPr lang="en"/>
              <a:t>. Nepamirškite, kad gali būti </a:t>
            </a:r>
            <a:r>
              <a:rPr b="1" lang="en"/>
              <a:t>daugiau nei vienas teisingas</a:t>
            </a:r>
            <a:r>
              <a:rPr lang="en"/>
              <a:t> (atsižvelgiant į reikalavimus) sprendimo būdas.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Susiplanavę nebijokite persvarstyti plano / pakoreguoti jo detalių - </a:t>
            </a:r>
            <a:r>
              <a:rPr b="1" lang="en"/>
              <a:t>tikslas išpildyti reikalavimus</a:t>
            </a:r>
            <a:r>
              <a:rPr lang="en"/>
              <a:t>, o ne planą.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P. S. Problemos grafinį sprendimą ir veiksmų plano paruošimą treniruosimės dalį laiko šios savaitės paskaitų metu.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6"/>
            </a:pPr>
            <a:r>
              <a:rPr lang="en"/>
              <a:t>Naudokite </a:t>
            </a:r>
            <a:r>
              <a:rPr b="1" lang="en"/>
              <a:t>skaldyk ir valdyk </a:t>
            </a:r>
            <a:r>
              <a:rPr lang="en"/>
              <a:t>(divide and conquer) principą. Dideles </a:t>
            </a:r>
            <a:r>
              <a:rPr b="1" lang="en"/>
              <a:t>problemas skaldykite į mažesnes</a:t>
            </a:r>
            <a:r>
              <a:rPr lang="en"/>
              <a:t>. Tas mažesnes į dar mažesnes ir t.t. tol, </a:t>
            </a:r>
            <a:r>
              <a:rPr b="1" lang="en"/>
              <a:t>kol suskaidytos užduotys taps įgyvendintinos</a:t>
            </a:r>
            <a:r>
              <a:rPr lang="en"/>
              <a:t>.</a:t>
            </a:r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8600" y="2397150"/>
            <a:ext cx="2500675" cy="250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Susidarykite </a:t>
            </a:r>
            <a:r>
              <a:rPr b="1" lang="en"/>
              <a:t>žingsnių planą</a:t>
            </a:r>
            <a:r>
              <a:rPr lang="en"/>
              <a:t> kaip spręsite problemą. Žingsnius rinkitės </a:t>
            </a:r>
            <a:r>
              <a:rPr b="1" lang="en"/>
              <a:t>iš įgyvendintinų punktų</a:t>
            </a:r>
            <a:r>
              <a:rPr lang="en"/>
              <a:t>, kurie prives Jus prie </a:t>
            </a:r>
            <a:r>
              <a:rPr b="1" lang="en"/>
              <a:t>galutinio rezultato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Nebijokite punktų prirašyti daug. Tam, kad įgyvendinti sprendimą </a:t>
            </a:r>
            <a:r>
              <a:rPr b="1" lang="en"/>
              <a:t>gali reikėti tikrai daug punktų</a:t>
            </a:r>
            <a:r>
              <a:rPr lang="en"/>
              <a:t>, bet jie </a:t>
            </a:r>
            <a:r>
              <a:rPr b="1" lang="en"/>
              <a:t>neturi būti sudėtingi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P. S. įgyvendintus punktus labai smagu braukti iš sąrašo…</a:t>
            </a:r>
            <a:endParaRPr/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950" y="3324074"/>
            <a:ext cx="2360100" cy="171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11700" y="1152475"/>
            <a:ext cx="547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Įsivaizduokite, kad </a:t>
            </a:r>
            <a:r>
              <a:rPr b="1" lang="en"/>
              <a:t>gaminate patiekalą </a:t>
            </a:r>
            <a:r>
              <a:rPr lang="en"/>
              <a:t>pagal receptą. Kuo </a:t>
            </a:r>
            <a:r>
              <a:rPr b="1" lang="en"/>
              <a:t>geresnis pasiruošimas</a:t>
            </a:r>
            <a:r>
              <a:rPr lang="en"/>
              <a:t>, tuo </a:t>
            </a:r>
            <a:r>
              <a:rPr b="1" lang="en"/>
              <a:t>greitesnis rezultatas </a:t>
            </a:r>
            <a:r>
              <a:rPr lang="en"/>
              <a:t>ir švaresnė virtuvė.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Galite pradėti kiekvieną užduotį kaip kulinarinės laidos vedėjai: </a:t>
            </a:r>
            <a:r>
              <a:rPr b="1" lang="en"/>
              <a:t>“Mums reikės…”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3325" y="950188"/>
            <a:ext cx="254166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Anekdotas</a:t>
            </a:r>
            <a:endParaRPr/>
          </a:p>
        </p:txBody>
      </p:sp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Užsakovas: “Man daugiau nieko nereikia… Tik pridėkit mygtuką </a:t>
            </a:r>
            <a:r>
              <a:rPr b="1" lang="en"/>
              <a:t>“Pirkti”</a:t>
            </a:r>
            <a:r>
              <a:rPr lang="en"/>
              <a:t>!”</a:t>
            </a:r>
            <a:endParaRPr/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8378" y="1837450"/>
            <a:ext cx="4427251" cy="2952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7"/>
            </a:pPr>
            <a:r>
              <a:rPr b="1" lang="en"/>
              <a:t>Nebijokite pridėti </a:t>
            </a:r>
            <a:r>
              <a:rPr lang="en"/>
              <a:t>papildomą HTML elementą (</a:t>
            </a:r>
            <a:r>
              <a:rPr b="1" lang="en"/>
              <a:t>konteinerį</a:t>
            </a:r>
            <a:r>
              <a:rPr lang="en"/>
              <a:t>) ir jame pozicionuoti elementą </a:t>
            </a:r>
            <a:r>
              <a:rPr b="1" lang="en"/>
              <a:t>jeigu to reikia</a:t>
            </a:r>
            <a:r>
              <a:rPr lang="en"/>
              <a:t>.</a:t>
            </a:r>
            <a:br>
              <a:rPr lang="en"/>
            </a:br>
            <a:r>
              <a:rPr b="1" lang="en"/>
              <a:t>Per daug </a:t>
            </a:r>
            <a:r>
              <a:rPr lang="en"/>
              <a:t>tokių elementų - </a:t>
            </a:r>
            <a:r>
              <a:rPr b="1" lang="en"/>
              <a:t>nėra gerai</a:t>
            </a:r>
            <a:r>
              <a:rPr lang="en"/>
              <a:t>, bet jeigu nematote kito būdo - pridėkite papildomas struktūras.</a:t>
            </a:r>
            <a:endParaRPr/>
          </a:p>
        </p:txBody>
      </p:sp>
      <p:pic>
        <p:nvPicPr>
          <p:cNvPr id="178" name="Google Shape;1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0913" y="2792995"/>
            <a:ext cx="3042175" cy="202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84" name="Google Shape;184;p30"/>
          <p:cNvSpPr txBox="1"/>
          <p:nvPr>
            <p:ph idx="1" type="body"/>
          </p:nvPr>
        </p:nvSpPr>
        <p:spPr>
          <a:xfrm>
            <a:off x="311700" y="1152475"/>
            <a:ext cx="480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8"/>
            </a:pPr>
            <a:r>
              <a:rPr b="1" lang="en"/>
              <a:t>Naudokite </a:t>
            </a:r>
            <a:r>
              <a:rPr lang="en"/>
              <a:t>naršyklės suteikiamas </a:t>
            </a:r>
            <a:r>
              <a:rPr b="1" lang="en"/>
              <a:t>debugging priemones </a:t>
            </a:r>
            <a:r>
              <a:rPr lang="en"/>
              <a:t>klaidų paieškai. Jeigu </a:t>
            </a:r>
            <a:r>
              <a:rPr b="1" lang="en"/>
              <a:t>rezultatas ekrane netenkina </a:t>
            </a:r>
            <a:r>
              <a:rPr lang="en"/>
              <a:t>ar ne tokio tikėjotės pagal tai, kokį kodą parašėte - naudokite naršyklės DevTools (</a:t>
            </a:r>
            <a:r>
              <a:rPr b="1" lang="en"/>
              <a:t>Inspect Element)</a:t>
            </a:r>
            <a:r>
              <a:rPr lang="en"/>
              <a:t>.</a:t>
            </a:r>
            <a:br>
              <a:rPr lang="en"/>
            </a:br>
            <a:r>
              <a:rPr lang="en"/>
              <a:t> </a:t>
            </a:r>
            <a:br>
              <a:rPr lang="en"/>
            </a:br>
            <a:r>
              <a:rPr lang="en"/>
              <a:t>Šios priemonės leis pamatyti </a:t>
            </a:r>
            <a:r>
              <a:rPr b="1" lang="en"/>
              <a:t>kaip naršyklė suprato Jūsų kodą</a:t>
            </a:r>
            <a:r>
              <a:rPr lang="en"/>
              <a:t>. Čia pat vietoje </a:t>
            </a:r>
            <a:r>
              <a:rPr b="1" lang="en"/>
              <a:t>galėsite jį pakoreguoti ir pamatyti</a:t>
            </a:r>
            <a:r>
              <a:rPr lang="en"/>
              <a:t>, kaip naršyklė reaguoja į pataisymą.</a:t>
            </a:r>
            <a:endParaRPr/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550" y="1343450"/>
            <a:ext cx="3567700" cy="2656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6" name="Google Shape;186;p30"/>
          <p:cNvSpPr txBox="1"/>
          <p:nvPr/>
        </p:nvSpPr>
        <p:spPr>
          <a:xfrm>
            <a:off x="4648200" y="4622600"/>
            <a:ext cx="444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https://www.wikihow.com/Inspect-Element-on-Chrome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Situacijos, kai </a:t>
            </a:r>
            <a:r>
              <a:rPr b="1" lang="en"/>
              <a:t>nėra galimybės gauti pagalbos </a:t>
            </a:r>
            <a:r>
              <a:rPr lang="en"/>
              <a:t>iš šalies - neatsako dėstytojas / nėra kolegos, nepavyko tikslingai suformuluoti Google užklausos (arba blogiau - Google informacijos tiesiog neturi) </a:t>
            </a:r>
            <a:r>
              <a:rPr b="1" lang="en"/>
              <a:t>yra gana dažnos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Naudodami bet kokią technologiją - įskaitant HTML, CSS pasidomėkite kokie </a:t>
            </a:r>
            <a:r>
              <a:rPr b="1" lang="en"/>
              <a:t>įrankiai Jums padės gilintis į kodą </a:t>
            </a:r>
            <a:r>
              <a:rPr lang="en"/>
              <a:t>pamatyti jo veikimą žingsnis po žingsnio, pamatyti kaip kompiuteris supranta, tai ko Jūs jo prašote.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Stebėdami kodo veikimą galite </a:t>
            </a:r>
            <a:r>
              <a:rPr b="1" lang="en"/>
              <a:t>analizuoti jo elgesio aplinkybes</a:t>
            </a:r>
            <a:r>
              <a:rPr lang="en"/>
              <a:t> ir taip atrasti, kur yra padaryta klaida.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Praėjusią paskaitą</a:t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13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98" name="Google Shape;198;p32"/>
          <p:cNvSpPr txBox="1"/>
          <p:nvPr>
            <p:ph idx="1" type="body"/>
          </p:nvPr>
        </p:nvSpPr>
        <p:spPr>
          <a:xfrm>
            <a:off x="311700" y="1152475"/>
            <a:ext cx="4831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9"/>
            </a:pPr>
            <a:r>
              <a:rPr lang="en"/>
              <a:t>Į klaidų paiešką žiūrėkite kaip į kryžiažodį, sudokų ar kitą galvosūkį. </a:t>
            </a:r>
            <a:br>
              <a:rPr lang="en"/>
            </a:br>
            <a:r>
              <a:rPr lang="en"/>
              <a:t>Žaiskite, modeliuokite ir </a:t>
            </a:r>
            <a:r>
              <a:rPr b="1" lang="en"/>
              <a:t>eksperimentuokite su kodu</a:t>
            </a:r>
            <a:r>
              <a:rPr lang="en"/>
              <a:t>. </a:t>
            </a:r>
            <a:br>
              <a:rPr lang="en"/>
            </a:br>
            <a:br>
              <a:rPr lang="en"/>
            </a:br>
            <a:r>
              <a:rPr lang="en"/>
              <a:t>Bandykite kaip jis veikia keičiant įvairias vietas. Taip </a:t>
            </a:r>
            <a:r>
              <a:rPr b="1" lang="en"/>
              <a:t>susidarysite geresnį vaizdą </a:t>
            </a:r>
            <a:r>
              <a:rPr lang="en"/>
              <a:t>apie jo veikimą ir galimas </a:t>
            </a:r>
            <a:r>
              <a:rPr b="1" lang="en"/>
              <a:t>veikimo išimtis ar defektus</a:t>
            </a:r>
            <a:r>
              <a:rPr lang="en"/>
              <a:t>.</a:t>
            </a:r>
            <a:endParaRPr/>
          </a:p>
        </p:txBody>
      </p:sp>
      <p:pic>
        <p:nvPicPr>
          <p:cNvPr id="199" name="Google Shape;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600" y="154675"/>
            <a:ext cx="3094850" cy="4834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205" name="Google Shape;205;p33"/>
          <p:cNvSpPr txBox="1"/>
          <p:nvPr>
            <p:ph idx="1" type="body"/>
          </p:nvPr>
        </p:nvSpPr>
        <p:spPr>
          <a:xfrm>
            <a:off x="311700" y="1152475"/>
            <a:ext cx="8363100" cy="3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10"/>
            </a:pPr>
            <a:r>
              <a:rPr b="1" lang="en"/>
              <a:t>Lokalizuokite klaidą</a:t>
            </a:r>
            <a:r>
              <a:rPr lang="en"/>
              <a:t> bandykite </a:t>
            </a:r>
            <a:r>
              <a:rPr b="1" lang="en"/>
              <a:t>izoliuoti vietą</a:t>
            </a:r>
            <a:r>
              <a:rPr lang="en"/>
              <a:t>, kurioje įtariate, kad yra klaida. Po truputį </a:t>
            </a:r>
            <a:r>
              <a:rPr b="1" lang="en"/>
              <a:t>užkomentuokite visas likusias kodo dalis</a:t>
            </a:r>
            <a:r>
              <a:rPr lang="en"/>
              <a:t>. </a:t>
            </a:r>
            <a:br>
              <a:rPr lang="en"/>
            </a:br>
            <a:br>
              <a:rPr lang="en"/>
            </a:br>
            <a:r>
              <a:rPr lang="en"/>
              <a:t>Po kiekvieno pakeitimo </a:t>
            </a:r>
            <a:r>
              <a:rPr b="1" lang="en"/>
              <a:t>stebėkite ar klaida vis dar atsikartoja</a:t>
            </a:r>
            <a:r>
              <a:rPr lang="en"/>
              <a:t>. Jeigu klaidos atrasti nepavyksta, </a:t>
            </a:r>
            <a:r>
              <a:rPr b="1" lang="en"/>
              <a:t>iškelkite konkrečią sprendimo dalį</a:t>
            </a:r>
            <a:r>
              <a:rPr lang="en"/>
              <a:t>, kurioje pasireiškia netikėtas veikimas, </a:t>
            </a:r>
            <a:r>
              <a:rPr b="1" lang="en"/>
              <a:t>iš savo projekto į atskirą </a:t>
            </a:r>
            <a:r>
              <a:rPr lang="en"/>
              <a:t>tik tai daliai kodo paleisti skirtą projektą. </a:t>
            </a:r>
            <a:br>
              <a:rPr lang="en"/>
            </a:br>
            <a:br>
              <a:rPr lang="en"/>
            </a:br>
            <a:r>
              <a:rPr lang="en"/>
              <a:t>Patvirtinkite, ar klaida </a:t>
            </a:r>
            <a:r>
              <a:rPr b="1" lang="en"/>
              <a:t>nėra sukelta specifinių Jūsų projekto parametrų</a:t>
            </a:r>
            <a:r>
              <a:rPr lang="en"/>
              <a:t>, kito galbūt </a:t>
            </a:r>
            <a:r>
              <a:rPr b="1" lang="en"/>
              <a:t>tiesiogiai nesusijusio kodo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6274" y="906762"/>
            <a:ext cx="3557626" cy="39078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užduotis - dizaino skaidymas</a:t>
            </a:r>
            <a:endParaRPr/>
          </a:p>
        </p:txBody>
      </p:sp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Aptarkime kaip elementai skaldysime ir kokias responsiveness strategijas naudosime Vogue redesign’ui:</a:t>
            </a:r>
            <a:endParaRPr/>
          </a:p>
        </p:txBody>
      </p:sp>
      <p:sp>
        <p:nvSpPr>
          <p:cNvPr id="219" name="Google Shape;219;p35"/>
          <p:cNvSpPr txBox="1"/>
          <p:nvPr/>
        </p:nvSpPr>
        <p:spPr>
          <a:xfrm>
            <a:off x="762150" y="4568875"/>
            <a:ext cx="761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https://www.behance.net/gallery/134175911/Vogue-UK-redesign-website</a:t>
            </a:r>
            <a:r>
              <a:rPr lang="en" sz="18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220" name="Google Shape;22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951" y="2108700"/>
            <a:ext cx="3116104" cy="2430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Namų darbas - dizaino skaidymas</a:t>
            </a:r>
            <a:endParaRPr/>
          </a:p>
        </p:txBody>
      </p:sp>
      <p:sp>
        <p:nvSpPr>
          <p:cNvPr id="226" name="Google Shape;226;p36"/>
          <p:cNvSpPr txBox="1"/>
          <p:nvPr>
            <p:ph idx="1" type="body"/>
          </p:nvPr>
        </p:nvSpPr>
        <p:spPr>
          <a:xfrm>
            <a:off x="311700" y="3898625"/>
            <a:ext cx="85206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https://www.behance.net/gallery/137352233/Air-France-Redesign-concept-of-a-corporate-web-site</a:t>
            </a:r>
            <a:r>
              <a:rPr lang="en"/>
              <a:t> </a:t>
            </a:r>
            <a:endParaRPr/>
          </a:p>
        </p:txBody>
      </p:sp>
      <p:pic>
        <p:nvPicPr>
          <p:cNvPr id="227" name="Google Shape;22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3450" y="1170125"/>
            <a:ext cx="4636981" cy="2576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1736850" y="2285400"/>
            <a:ext cx="567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 kokiomis problemomis susidūrėte?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2067450" y="1999050"/>
            <a:ext cx="50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Praėjusios paskaitos feedback’as</a:t>
            </a:r>
            <a:endParaRPr/>
          </a:p>
        </p:txBody>
      </p:sp>
      <p:sp>
        <p:nvSpPr>
          <p:cNvPr id="238" name="Google Shape;238;p38"/>
          <p:cNvSpPr txBox="1"/>
          <p:nvPr/>
        </p:nvSpPr>
        <p:spPr>
          <a:xfrm>
            <a:off x="137925" y="4039025"/>
            <a:ext cx="5344200" cy="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Forma: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https://docs.google.com/forms/d/1YguZCG6jRvAFXmho6V6GBjRs_xLh19Jk5pWmrwCuJ6U</a:t>
            </a:r>
            <a:r>
              <a:rPr lang="en"/>
              <a:t> </a:t>
            </a:r>
            <a:endParaRPr sz="9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Šios paskaitos tikslas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užduotis - dizaino skaidymas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Programavimo aplinkos </a:t>
            </a:r>
            <a:r>
              <a:rPr b="1" lang="en"/>
              <a:t>ir</a:t>
            </a:r>
            <a:r>
              <a:rPr lang="en"/>
              <a:t> kūrimo proceso valdymas </a:t>
            </a:r>
            <a:r>
              <a:rPr b="1" lang="en"/>
              <a:t>ir</a:t>
            </a:r>
            <a:r>
              <a:rPr lang="en"/>
              <a:t> versijų kontrolė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Kodo aplinkos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Bootstrap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Trumpa užduotis - Bootstrap CPDD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SCSS / SASS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Integruotos aplinkos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Projekto aplinkos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užduotis - dizaino skaidymas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Aptarkime kaip elementai skaldysime ir kokias responsiveness strategijas naudosime Vogue redesign’ui:</a:t>
            </a:r>
            <a:endParaRPr/>
          </a:p>
        </p:txBody>
      </p:sp>
      <p:sp>
        <p:nvSpPr>
          <p:cNvPr id="251" name="Google Shape;251;p40"/>
          <p:cNvSpPr txBox="1"/>
          <p:nvPr/>
        </p:nvSpPr>
        <p:spPr>
          <a:xfrm>
            <a:off x="762150" y="4568875"/>
            <a:ext cx="761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https://www.behance.net/gallery/134175911/Vogue-UK-redesign-website</a:t>
            </a:r>
            <a:r>
              <a:rPr lang="en" sz="18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252" name="Google Shape;25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951" y="2108700"/>
            <a:ext cx="3116104" cy="2430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</a:t>
            </a:r>
            <a:endParaRPr/>
          </a:p>
        </p:txBody>
      </p:sp>
      <p:sp>
        <p:nvSpPr>
          <p:cNvPr id="258" name="Google Shape;258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Jeigu projektas prototipinis arba neturi didelių unikalumo / individualumo kriterijų, galima naudoti CSS karkasus (framework), pvz.: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Bootstrap</a:t>
            </a:r>
            <a:r>
              <a:rPr lang="en"/>
              <a:t> ar </a:t>
            </a:r>
            <a:r>
              <a:rPr lang="en" u="sng">
                <a:solidFill>
                  <a:schemeClr val="hlink"/>
                </a:solidFill>
                <a:hlinkClick r:id="rId4"/>
              </a:rPr>
              <a:t>Tailwind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https://getbootstrap.com/</a:t>
            </a:r>
            <a:r>
              <a:rPr lang="en"/>
              <a:t> </a:t>
            </a:r>
            <a:endParaRPr/>
          </a:p>
        </p:txBody>
      </p:sp>
      <p:pic>
        <p:nvPicPr>
          <p:cNvPr id="259" name="Google Shape;259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5588" y="2689299"/>
            <a:ext cx="2752824" cy="219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99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Bazinės front-end technologijos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513" y="986450"/>
            <a:ext cx="3820975" cy="3820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15"/>
          <p:cNvCxnSpPr/>
          <p:nvPr/>
        </p:nvCxnSpPr>
        <p:spPr>
          <a:xfrm>
            <a:off x="2853925" y="4950025"/>
            <a:ext cx="1032000" cy="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5"/>
          <p:cNvCxnSpPr/>
          <p:nvPr/>
        </p:nvCxnSpPr>
        <p:spPr>
          <a:xfrm>
            <a:off x="5332125" y="4950025"/>
            <a:ext cx="1032000" cy="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Trumpa užduotis - Bootstrap CPDD</a:t>
            </a:r>
            <a:endParaRPr/>
          </a:p>
        </p:txBody>
      </p:sp>
      <p:sp>
        <p:nvSpPr>
          <p:cNvPr id="265" name="Google Shape;265;p42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Naudodami Bootstrap CSS karkasą, Bootstrap pavyzdžius bei dokumentaciją sukurkite du puslapius - index.html ir form.html.</a:t>
            </a:r>
            <a:endParaRPr/>
          </a:p>
        </p:txBody>
      </p:sp>
      <p:sp>
        <p:nvSpPr>
          <p:cNvPr id="266" name="Google Shape;266;p42"/>
          <p:cNvSpPr txBox="1"/>
          <p:nvPr/>
        </p:nvSpPr>
        <p:spPr>
          <a:xfrm>
            <a:off x="311700" y="4645075"/>
            <a:ext cx="523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2"/>
                </a:solidFill>
              </a:rPr>
              <a:t>* CPDD - Copy / Paste Driven Development 😜</a:t>
            </a:r>
            <a:endParaRPr sz="1000"/>
          </a:p>
        </p:txBody>
      </p:sp>
      <p:pic>
        <p:nvPicPr>
          <p:cNvPr id="267" name="Google Shape;267;p42"/>
          <p:cNvPicPr preferRelativeResize="0"/>
          <p:nvPr/>
        </p:nvPicPr>
        <p:blipFill rotWithShape="1">
          <a:blip r:embed="rId3">
            <a:alphaModFix/>
          </a:blip>
          <a:srcRect b="23147" l="0" r="0" t="0"/>
          <a:stretch/>
        </p:blipFill>
        <p:spPr>
          <a:xfrm>
            <a:off x="2091150" y="1780700"/>
            <a:ext cx="5049524" cy="2770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Copy Paste Driven Development</a:t>
            </a:r>
            <a:endParaRPr/>
          </a:p>
        </p:txBody>
      </p:sp>
      <p:sp>
        <p:nvSpPr>
          <p:cNvPr id="273" name="Google Shape;273;p43"/>
          <p:cNvSpPr txBox="1"/>
          <p:nvPr>
            <p:ph idx="1" type="body"/>
          </p:nvPr>
        </p:nvSpPr>
        <p:spPr>
          <a:xfrm>
            <a:off x="311700" y="4413025"/>
            <a:ext cx="8520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https://medium.datadriveninvestor.com/31-programming-memes-that-are-so-relatable-and-you-will-rofl-9bf7aa0678d3</a:t>
            </a:r>
            <a:r>
              <a:rPr lang="en"/>
              <a:t> </a:t>
            </a:r>
            <a:endParaRPr/>
          </a:p>
        </p:txBody>
      </p:sp>
      <p:pic>
        <p:nvPicPr>
          <p:cNvPr id="274" name="Google Shape;27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1175" y="1179288"/>
            <a:ext cx="4416275" cy="308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SCSS / SASS</a:t>
            </a:r>
            <a:endParaRPr/>
          </a:p>
        </p:txBody>
      </p:sp>
      <p:sp>
        <p:nvSpPr>
          <p:cNvPr id="280" name="Google Shape;280;p44"/>
          <p:cNvSpPr txBox="1"/>
          <p:nvPr>
            <p:ph idx="1" type="body"/>
          </p:nvPr>
        </p:nvSpPr>
        <p:spPr>
          <a:xfrm>
            <a:off x="311700" y="847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Jeigu yra galimybę prieš viešinant kodą apdoroti programinėmis priemonėmis / turime didelį projektą, galima naudoti kitas į CSS kompiliuojamas kalbas, pvz. SCSS ar SASS.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https://sass-lang.com/guide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Online kompiliatorius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https://www.sassmeister.com/</a:t>
            </a:r>
            <a:r>
              <a:rPr lang="en"/>
              <a:t> </a:t>
            </a:r>
            <a:endParaRPr/>
          </a:p>
        </p:txBody>
      </p:sp>
      <p:pic>
        <p:nvPicPr>
          <p:cNvPr id="281" name="Google Shape;281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7724" y="3568751"/>
            <a:ext cx="1648551" cy="123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Programavimo aplinkos</a:t>
            </a:r>
            <a:endParaRPr/>
          </a:p>
        </p:txBody>
      </p:sp>
      <p:sp>
        <p:nvSpPr>
          <p:cNvPr id="287" name="Google Shape;287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Integruotos programavimo aplinkos (Integrated Development Environment)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Konsolės langas (vim, nano, kita)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Tekstiniai redaktoriai (VS Code, Atom)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Specializuotos programos (WebStorm, Visual Studio)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Tai aplinkos, kuriose gyvena programuotojai.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Programavimo aplinkos</a:t>
            </a:r>
            <a:endParaRPr/>
          </a:p>
        </p:txBody>
      </p:sp>
      <p:sp>
        <p:nvSpPr>
          <p:cNvPr id="293" name="Google Shape;293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Produkto vystymo aplinkos (development environment) kaip koncepcija buvo sukurtos tam, kad vartotoją pasiektų galutinis </a:t>
            </a:r>
            <a:r>
              <a:rPr b="1" lang="en"/>
              <a:t>stabiliai veikiantis sprendimas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Kadangi išdirbti produkto funkcionalumą neretai užima nemažai laiko, o jį reikia ne tik programuoti, bet ir testuoti, išskiriamos tokios produkto stadijoms vaizduoti skirtos aplinkos.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Tai aplinkos, kuriose gyvena programuojamas projektas.</a:t>
            </a:r>
            <a:endParaRPr/>
          </a:p>
        </p:txBody>
      </p:sp>
      <p:pic>
        <p:nvPicPr>
          <p:cNvPr id="294" name="Google Shape;29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325" y="3588468"/>
            <a:ext cx="8520600" cy="1030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Programavimo aplinkos</a:t>
            </a:r>
            <a:endParaRPr/>
          </a:p>
        </p:txBody>
      </p:sp>
      <p:sp>
        <p:nvSpPr>
          <p:cNvPr id="300" name="Google Shape;300;p47"/>
          <p:cNvSpPr txBox="1"/>
          <p:nvPr>
            <p:ph idx="1" type="body"/>
          </p:nvPr>
        </p:nvSpPr>
        <p:spPr>
          <a:xfrm>
            <a:off x="311700" y="2065425"/>
            <a:ext cx="8520600" cy="27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Local</a:t>
            </a:r>
            <a:r>
              <a:rPr lang="en"/>
              <a:t> -</a:t>
            </a:r>
            <a:r>
              <a:rPr b="1" lang="en"/>
              <a:t> </a:t>
            </a:r>
            <a:r>
              <a:rPr lang="en"/>
              <a:t>dažniausiai programuotojo kompiuteryje veikiantis sprendimas, kuris yra gana nestabilus, kadangi būtent jį programuotojas keičia rašydamas kodą;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Development</a:t>
            </a:r>
            <a:r>
              <a:rPr lang="en"/>
              <a:t> -  programuotojo požiūriu paruoštas sprendimas, kurį galima testuoti; į šią aplinką savo sprendimus sudeda daugelis programuotojų;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Staging</a:t>
            </a:r>
            <a:r>
              <a:rPr lang="en"/>
              <a:t> - aplinka, kuri labiausiai artima production / live aplinkai, joje prieš produkto versijos išleidimą sudedami visi </a:t>
            </a:r>
            <a:r>
              <a:rPr b="1" lang="en"/>
              <a:t>development</a:t>
            </a:r>
            <a:r>
              <a:rPr lang="en"/>
              <a:t> esantys ištestuoti sprendimai; jie gali būti dar kartą testuojami dėl tarpusavio suderinamumo (kartais naujas kodas pagriauna seną kodą 😒)</a:t>
            </a:r>
            <a:endParaRPr/>
          </a:p>
        </p:txBody>
      </p:sp>
      <p:pic>
        <p:nvPicPr>
          <p:cNvPr id="301" name="Google Shape;30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550" y="1152468"/>
            <a:ext cx="8520600" cy="1030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Programavimo aplinkos</a:t>
            </a:r>
            <a:endParaRPr/>
          </a:p>
        </p:txBody>
      </p:sp>
      <p:sp>
        <p:nvSpPr>
          <p:cNvPr id="307" name="Google Shape;307;p48"/>
          <p:cNvSpPr txBox="1"/>
          <p:nvPr>
            <p:ph idx="1" type="body"/>
          </p:nvPr>
        </p:nvSpPr>
        <p:spPr>
          <a:xfrm>
            <a:off x="311700" y="2065425"/>
            <a:ext cx="8520600" cy="27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Staging </a:t>
            </a:r>
            <a:r>
              <a:rPr lang="en"/>
              <a:t>- šioje (arba panašioje aplinkoje) taip pat galima vykdyti UAT (user acceptance testing), kai patikrinama ar realizuotas sprendimas atitinka vartotojo reikalavimus ir lūkesčius.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Live </a:t>
            </a:r>
            <a:r>
              <a:rPr lang="en"/>
              <a:t>-</a:t>
            </a:r>
            <a:r>
              <a:rPr b="1" lang="en"/>
              <a:t> </a:t>
            </a:r>
            <a:r>
              <a:rPr lang="en"/>
              <a:t>aplinka kurioje veikia produkto vartotojai.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Programuotojai negali / neturi dėti kodo tiesiai į </a:t>
            </a:r>
            <a:r>
              <a:rPr b="1" lang="en"/>
              <a:t>Live</a:t>
            </a:r>
            <a:r>
              <a:rPr lang="en"/>
              <a:t> versija, kodas turi praeiti visas reikalingas procedūras (deployment, testing, UAT ir kita) ir apkeliauti visas produkto aplinkas…</a:t>
            </a:r>
            <a:endParaRPr/>
          </a:p>
        </p:txBody>
      </p:sp>
      <p:pic>
        <p:nvPicPr>
          <p:cNvPr id="308" name="Google Shape;30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550" y="1152468"/>
            <a:ext cx="8520600" cy="1030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Nebent…</a:t>
            </a:r>
            <a:endParaRPr/>
          </a:p>
        </p:txBody>
      </p:sp>
      <p:pic>
        <p:nvPicPr>
          <p:cNvPr id="314" name="Google Shape;31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875" y="1017725"/>
            <a:ext cx="5048250" cy="33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9"/>
          <p:cNvSpPr txBox="1"/>
          <p:nvPr/>
        </p:nvSpPr>
        <p:spPr>
          <a:xfrm>
            <a:off x="6900" y="4719575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https://devrant.com/rants/171327/on-friday-i-deployed-to-a-life-site-without-going-through-code-review-or-any-tes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2" name="Google Shape;32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4375" y="345675"/>
            <a:ext cx="4452100" cy="445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Aplinkų stabilumas</a:t>
            </a:r>
            <a:endParaRPr/>
          </a:p>
        </p:txBody>
      </p:sp>
      <p:sp>
        <p:nvSpPr>
          <p:cNvPr id="328" name="Google Shape;328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Kadangi aplinkų paskirtis - išbandyti produktą ir paruošti jį viešinimui, aplinkų stabilumas skiriasi.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Local</a:t>
            </a:r>
            <a:r>
              <a:rPr lang="en"/>
              <a:t> ir </a:t>
            </a:r>
            <a:r>
              <a:rPr b="1" lang="en"/>
              <a:t>Development</a:t>
            </a:r>
            <a:r>
              <a:rPr lang="en"/>
              <a:t> aplinkos yra nestabilios, gali dažnai kisti ir lūžti / neveikti.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Staging</a:t>
            </a:r>
            <a:r>
              <a:rPr lang="en"/>
              <a:t> - idealiu atveju turėtų būti tiek stabili, kiek ir </a:t>
            </a:r>
            <a:r>
              <a:rPr b="1" lang="en"/>
              <a:t>live</a:t>
            </a:r>
            <a:r>
              <a:rPr lang="en"/>
              <a:t> (</a:t>
            </a:r>
            <a:r>
              <a:rPr b="1" lang="en"/>
              <a:t>production</a:t>
            </a:r>
            <a:r>
              <a:rPr lang="en"/>
              <a:t> aplinka), bet joje leidžiami tam tikri neatitikimai ir laikini sutrikimai, kurie turės būti pataisomi iki projekto išleidimo.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Live </a:t>
            </a:r>
            <a:r>
              <a:rPr lang="en"/>
              <a:t>- galutinis stabilus ir ištestuotas projekto variantas, kuris rodomas vartotojui.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Palaikykite kodą sintaksiškai teisingą. Jokių </a:t>
            </a:r>
            <a:r>
              <a:rPr b="1" lang="en"/>
              <a:t>dalinių išraiškų</a:t>
            </a:r>
            <a:r>
              <a:rPr lang="en"/>
              <a:t>; kopijuotus kodo blokus (jeigu naudojate) - komentuokite. Tai leis naršyklei paleisti </a:t>
            </a:r>
            <a:r>
              <a:rPr b="1" lang="en"/>
              <a:t>tik Jūsų kodą</a:t>
            </a:r>
            <a:r>
              <a:rPr lang="en"/>
              <a:t> ir </a:t>
            </a:r>
            <a:r>
              <a:rPr b="1" lang="en"/>
              <a:t>nepaliks vietos naršyklei suinterpretuoti </a:t>
            </a:r>
            <a:r>
              <a:rPr lang="en"/>
              <a:t>parašymą savaip;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4379" l="0" r="0" t="-4380"/>
          <a:stretch/>
        </p:blipFill>
        <p:spPr>
          <a:xfrm>
            <a:off x="686371" y="2641225"/>
            <a:ext cx="3502001" cy="174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3500" y="2605162"/>
            <a:ext cx="3667916" cy="186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5025" y="4306075"/>
            <a:ext cx="509600" cy="6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82572" y="4336944"/>
            <a:ext cx="509600" cy="656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2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Duomenų apsauga</a:t>
            </a:r>
            <a:endParaRPr/>
          </a:p>
        </p:txBody>
      </p:sp>
      <p:sp>
        <p:nvSpPr>
          <p:cNvPr id="334" name="Google Shape;334;p52"/>
          <p:cNvSpPr txBox="1"/>
          <p:nvPr>
            <p:ph idx="1" type="body"/>
          </p:nvPr>
        </p:nvSpPr>
        <p:spPr>
          <a:xfrm>
            <a:off x="311700" y="898450"/>
            <a:ext cx="8520600" cy="40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Local</a:t>
            </a:r>
            <a:r>
              <a:rPr lang="en"/>
              <a:t>, </a:t>
            </a:r>
            <a:r>
              <a:rPr b="1" lang="en"/>
              <a:t>Development</a:t>
            </a:r>
            <a:r>
              <a:rPr lang="en"/>
              <a:t> ir </a:t>
            </a:r>
            <a:r>
              <a:rPr b="1" lang="en"/>
              <a:t>Staging</a:t>
            </a:r>
            <a:r>
              <a:rPr lang="en"/>
              <a:t> aplinkos veikia atskirai nuo </a:t>
            </a:r>
            <a:r>
              <a:rPr b="1" lang="en"/>
              <a:t>Live</a:t>
            </a:r>
            <a:r>
              <a:rPr lang="en"/>
              <a:t> versijos - turi atskiras duomenų bazes ir duomenų rinkinius.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Dažniausiai programuotojai neturi prieigos prie </a:t>
            </a:r>
            <a:r>
              <a:rPr b="1" lang="en"/>
              <a:t>production </a:t>
            </a:r>
            <a:r>
              <a:rPr lang="en"/>
              <a:t>duomenų ir dirba su testiniais duomenų rinkiniais, taip apsaugant klientų asmens duomenis.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Išimtinais atvejais, jeigu atsiranda poreikis ištestuoti specifinę situaciją, kurios testiniai duomenys nepadeda išgauti, programuotojai gali prieiti prie production duomenų atskiru leidimu (galioja įmonės paslapčių neatskleidimo sutartis ar kiti alternatyvūs dokumentai).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Jeigu </a:t>
            </a:r>
            <a:r>
              <a:rPr b="1" lang="en"/>
              <a:t>production</a:t>
            </a:r>
            <a:r>
              <a:rPr lang="en"/>
              <a:t> aplinką administruoja kita komanda / atstovai, jie gali programuotojams pateikti anonimizuotus duomenų rinkinius, kurie taip pat gali padėti išgauti specifinę klaidos situaciją.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2"/>
            </a:pPr>
            <a:r>
              <a:rPr b="1" lang="en"/>
              <a:t>Nekopijuokite kodo!</a:t>
            </a:r>
            <a:r>
              <a:rPr lang="en"/>
              <a:t> Naudodamiesi kodo iškarpomis vietoj to, kad jį kopijuotumėt - </a:t>
            </a:r>
            <a:r>
              <a:rPr b="1" lang="en"/>
              <a:t>perašykite</a:t>
            </a:r>
            <a:r>
              <a:rPr lang="en"/>
              <a:t>. Tai užtrunka ilgiau, bet pačio proceso metu </a:t>
            </a:r>
            <a:r>
              <a:rPr b="1" lang="en"/>
              <a:t>leidžia pamatyti</a:t>
            </a:r>
            <a:r>
              <a:rPr lang="en"/>
              <a:t>, kurios panaudojamo kodo dalys </a:t>
            </a:r>
            <a:r>
              <a:rPr b="1" lang="en"/>
              <a:t>nėra sintaksiškai ar logiškai tinkamos </a:t>
            </a:r>
            <a:r>
              <a:rPr lang="en"/>
              <a:t>Jūsų sprendimui!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550" y="2646225"/>
            <a:ext cx="3009376" cy="22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3"/>
            </a:pPr>
            <a:r>
              <a:rPr lang="en"/>
              <a:t>Iškart rašykite užbaigtas išraiškas - </a:t>
            </a:r>
            <a:r>
              <a:rPr b="1" lang="en"/>
              <a:t>atidarymo</a:t>
            </a:r>
            <a:r>
              <a:rPr lang="en"/>
              <a:t> tag’as, </a:t>
            </a:r>
            <a:r>
              <a:rPr b="1" lang="en"/>
              <a:t>uždarymo</a:t>
            </a:r>
            <a:r>
              <a:rPr lang="en"/>
              <a:t> tag’as; CSS blokas </a:t>
            </a:r>
            <a:r>
              <a:rPr b="1" lang="en"/>
              <a:t>atidaromas</a:t>
            </a:r>
            <a:r>
              <a:rPr lang="en"/>
              <a:t>, CSS blokas </a:t>
            </a:r>
            <a:r>
              <a:rPr b="1" lang="en"/>
              <a:t>uždaromas</a:t>
            </a:r>
            <a:r>
              <a:rPr lang="en"/>
              <a:t>. Tai neleis tarpinėse kodo variantuose </a:t>
            </a:r>
            <a:r>
              <a:rPr b="1" lang="en"/>
              <a:t>apsijungti keliems </a:t>
            </a:r>
            <a:r>
              <a:rPr lang="en"/>
              <a:t>elementams / CSS blokams, kas gali </a:t>
            </a:r>
            <a:r>
              <a:rPr b="1" lang="en"/>
              <a:t>sugadinti naršyklėje vaizduojamą rezultatą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925" y="2929025"/>
            <a:ext cx="3518075" cy="15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2572" y="4336944"/>
            <a:ext cx="509600" cy="656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4697" y="2978625"/>
            <a:ext cx="3590248" cy="15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95025" y="4306075"/>
            <a:ext cx="509600" cy="69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3"/>
            </a:pPr>
            <a:r>
              <a:rPr lang="en"/>
              <a:t>Iškart rašykite užbaigtas išraiškas - </a:t>
            </a:r>
            <a:r>
              <a:rPr b="1" lang="en"/>
              <a:t>atidarymo</a:t>
            </a:r>
            <a:r>
              <a:rPr lang="en"/>
              <a:t> tag’as, </a:t>
            </a:r>
            <a:r>
              <a:rPr b="1" lang="en"/>
              <a:t>uždarymo</a:t>
            </a:r>
            <a:r>
              <a:rPr lang="en"/>
              <a:t> tag’as; CSS blokas </a:t>
            </a:r>
            <a:r>
              <a:rPr b="1" lang="en"/>
              <a:t>atidaromas</a:t>
            </a:r>
            <a:r>
              <a:rPr lang="en"/>
              <a:t>, CSS blokas </a:t>
            </a:r>
            <a:r>
              <a:rPr b="1" lang="en"/>
              <a:t>uždaromas</a:t>
            </a:r>
            <a:r>
              <a:rPr lang="en"/>
              <a:t>. Tai neleis tarpinėse kodo variantuose </a:t>
            </a:r>
            <a:r>
              <a:rPr b="1" lang="en"/>
              <a:t>apsijungti keliems </a:t>
            </a:r>
            <a:r>
              <a:rPr lang="en"/>
              <a:t>elementams / CSS blokams, kas gali </a:t>
            </a:r>
            <a:r>
              <a:rPr b="1" lang="en"/>
              <a:t>sugadinti naršyklėje vaizduojamą rezultatą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572" y="4336944"/>
            <a:ext cx="509600" cy="656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5025" y="4306075"/>
            <a:ext cx="509600" cy="6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 rotWithShape="1">
          <a:blip r:embed="rId5">
            <a:alphaModFix/>
          </a:blip>
          <a:srcRect b="0" l="5356" r="0" t="0"/>
          <a:stretch/>
        </p:blipFill>
        <p:spPr>
          <a:xfrm>
            <a:off x="530600" y="3093345"/>
            <a:ext cx="3813550" cy="859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43050" y="3107201"/>
            <a:ext cx="3813550" cy="83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4"/>
            </a:pPr>
            <a:r>
              <a:rPr lang="en"/>
              <a:t>Palaikykite kodo </a:t>
            </a:r>
            <a:r>
              <a:rPr b="1" lang="en"/>
              <a:t>formatavimą tvarkingą</a:t>
            </a:r>
            <a:r>
              <a:rPr lang="en"/>
              <a:t>; tam naudokite </a:t>
            </a:r>
            <a:r>
              <a:rPr b="1" lang="en"/>
              <a:t>automatines formatavimo </a:t>
            </a:r>
            <a:r>
              <a:rPr lang="en"/>
              <a:t>priemones. Tai </a:t>
            </a:r>
            <a:r>
              <a:rPr b="1" lang="en"/>
              <a:t>neleis pasimesti </a:t>
            </a:r>
            <a:r>
              <a:rPr lang="en"/>
              <a:t>savo pačių parašytoje struktūroje.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572" y="4336944"/>
            <a:ext cx="509600" cy="656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5025" y="4306075"/>
            <a:ext cx="509600" cy="6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821" y="2695296"/>
            <a:ext cx="3657125" cy="111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22075" y="2663113"/>
            <a:ext cx="3957852" cy="117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Tips &amp; Tricks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Šie punktai - </a:t>
            </a:r>
            <a:r>
              <a:rPr b="1" lang="en"/>
              <a:t>disciplinos klausimas</a:t>
            </a:r>
            <a:r>
              <a:rPr lang="en"/>
              <a:t>. Juos anksčiau ar vėliau </a:t>
            </a:r>
            <a:r>
              <a:rPr b="1" lang="en"/>
              <a:t>turėsite įsisavinti mašinaliai</a:t>
            </a:r>
            <a:r>
              <a:rPr lang="en"/>
              <a:t>, jeigu norėsite </a:t>
            </a:r>
            <a:r>
              <a:rPr b="1" lang="en"/>
              <a:t>produktyviai dirbti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Nuoseklumas ir principingas tvarkos laikymasis paspartins Jūsų progresą ir </a:t>
            </a:r>
            <a:r>
              <a:rPr b="1" lang="en"/>
              <a:t>sutaupys daug valandų </a:t>
            </a:r>
            <a:r>
              <a:rPr lang="en"/>
              <a:t>galinėjimosi </a:t>
            </a:r>
            <a:r>
              <a:rPr b="1" lang="en"/>
              <a:t>su bereikšmėmis klaidomis</a:t>
            </a:r>
            <a:r>
              <a:rPr lang="en"/>
              <a:t>, kurių buvo galima išvengti.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0775" y="3009399"/>
            <a:ext cx="2622450" cy="19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